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7"/>
  </p:notesMasterIdLst>
  <p:handoutMasterIdLst>
    <p:handoutMasterId r:id="rId18"/>
  </p:handoutMasterIdLst>
  <p:sldIdLst>
    <p:sldId id="256" r:id="rId6"/>
    <p:sldId id="281" r:id="rId7"/>
    <p:sldId id="282" r:id="rId8"/>
    <p:sldId id="275" r:id="rId9"/>
    <p:sldId id="276" r:id="rId10"/>
    <p:sldId id="277" r:id="rId11"/>
    <p:sldId id="279" r:id="rId12"/>
    <p:sldId id="287" r:id="rId13"/>
    <p:sldId id="288" r:id="rId14"/>
    <p:sldId id="285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106" d="100"/>
          <a:sy n="106" d="100"/>
        </p:scale>
        <p:origin x="-96" y="-1472"/>
      </p:cViewPr>
      <p:guideLst>
        <p:guide orient="horz" pos="1871"/>
        <p:guide pos="3722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39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</a:t>
            </a:r>
            <a:r>
              <a:rPr lang="en-US" dirty="0" err="1" smtClean="0"/>
              <a:t>Linting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Uniformity, portability, and using best practices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009"/>
            <a:ext cx="3597164" cy="3273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872245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Configurable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r>
              <a:rPr lang="en-US" dirty="0" err="1" smtClean="0"/>
              <a:t>Foodcritic</a:t>
            </a:r>
            <a:r>
              <a:rPr lang="en-US" dirty="0" smtClean="0"/>
              <a:t> is </a:t>
            </a:r>
            <a:r>
              <a:rPr lang="en-US" dirty="0" smtClean="0"/>
              <a:t>able to turn on and off specific </a:t>
            </a:r>
            <a:r>
              <a:rPr lang="en-US" dirty="0" smtClean="0"/>
              <a:t>conventions that are important to your team's goals.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3502149" y="6290369"/>
            <a:ext cx="5187703" cy="371431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 smtClean="0"/>
              <a:t>www.foodcritic.io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8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372833"/>
          </a:xfrm>
        </p:spPr>
        <p:txBody>
          <a:bodyPr/>
          <a:lstStyle/>
          <a:p>
            <a:r>
              <a:rPr lang="en-US" dirty="0"/>
              <a:t>During this section you will learn and demonstrate how to </a:t>
            </a:r>
            <a:r>
              <a:rPr lang="en-US" dirty="0" smtClean="0"/>
              <a:t>lint cookbooks effectively:</a:t>
            </a:r>
          </a:p>
          <a:p>
            <a:endParaRPr lang="en-US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using </a:t>
            </a:r>
            <a:r>
              <a:rPr lang="en-US" sz="2400" dirty="0" err="1" smtClean="0"/>
              <a:t>Foodcritic</a:t>
            </a:r>
            <a:r>
              <a:rPr lang="en-US" sz="2400" dirty="0" smtClean="0"/>
              <a:t> </a:t>
            </a:r>
            <a:r>
              <a:rPr lang="en-US" sz="2400" dirty="0" smtClean="0"/>
              <a:t>to </a:t>
            </a:r>
            <a:r>
              <a:rPr lang="en-US" sz="2400" dirty="0" smtClean="0"/>
              <a:t>discover violations within cookbooks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applying solutions to identified violations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using </a:t>
            </a:r>
            <a:r>
              <a:rPr lang="en-US" sz="2400" dirty="0" err="1" smtClean="0"/>
              <a:t>Foodcritic</a:t>
            </a:r>
            <a:r>
              <a:rPr lang="en-US" sz="2400" dirty="0" smtClean="0"/>
              <a:t> configuration </a:t>
            </a:r>
            <a:r>
              <a:rPr lang="en-US" sz="2400" dirty="0" smtClean="0"/>
              <a:t>to make the tool more effective and consistent in identifying violations</a:t>
            </a:r>
          </a:p>
        </p:txBody>
      </p:sp>
    </p:spTree>
    <p:extLst>
      <p:ext uri="{BB962C8B-B14F-4D97-AF65-F5344CB8AC3E}">
        <p14:creationId xmlns:p14="http://schemas.microsoft.com/office/powerpoint/2010/main" val="386920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 bwMode="auto">
          <a:xfrm>
            <a:off x="778318" y="3126530"/>
            <a:ext cx="3026243" cy="126593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 bwMode="auto">
          <a:xfrm>
            <a:off x="4582879" y="3126530"/>
            <a:ext cx="3026243" cy="126593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8387440" y="3126530"/>
            <a:ext cx="3026243" cy="126593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2375" y="4466152"/>
            <a:ext cx="3050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 b="1" dirty="0" err="1" smtClean="0"/>
              <a:t>Foodcritic</a:t>
            </a:r>
            <a:endParaRPr lang="en-US" sz="2000" b="1" dirty="0" smtClean="0"/>
          </a:p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Rubocop</a:t>
            </a:r>
            <a:endParaRPr lang="en-US" sz="2000" dirty="0"/>
          </a:p>
        </p:txBody>
      </p:sp>
      <p:sp>
        <p:nvSpPr>
          <p:cNvPr id="57" name="Rectangle 56"/>
          <p:cNvSpPr/>
          <p:nvPr/>
        </p:nvSpPr>
        <p:spPr>
          <a:xfrm>
            <a:off x="4570791" y="4466152"/>
            <a:ext cx="30504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ChefSpec</a:t>
            </a:r>
            <a:endParaRPr lang="en-US" sz="2000" dirty="0"/>
          </a:p>
        </p:txBody>
      </p:sp>
      <p:sp>
        <p:nvSpPr>
          <p:cNvPr id="58" name="Rectangle 57"/>
          <p:cNvSpPr/>
          <p:nvPr/>
        </p:nvSpPr>
        <p:spPr>
          <a:xfrm>
            <a:off x="8378373" y="4466152"/>
            <a:ext cx="3050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 dirty="0" smtClean="0"/>
              <a:t>Test Kitchen</a:t>
            </a:r>
          </a:p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ServerSpec</a:t>
            </a:r>
            <a:endParaRPr lang="en-US" sz="2000" dirty="0" smtClean="0"/>
          </a:p>
        </p:txBody>
      </p:sp>
      <p:sp>
        <p:nvSpPr>
          <p:cNvPr id="3" name="TextBox 2"/>
          <p:cNvSpPr txBox="1"/>
          <p:nvPr/>
        </p:nvSpPr>
        <p:spPr bwMode="white">
          <a:xfrm>
            <a:off x="1798581" y="3500723"/>
            <a:ext cx="914400" cy="51576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pPr algn="ctr"/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Code 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Correctness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 bwMode="white">
          <a:xfrm>
            <a:off x="5638578" y="3537077"/>
            <a:ext cx="914400" cy="51576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pPr algn="ctr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Unit Testing</a:t>
            </a:r>
            <a:endParaRPr lang="en-US" sz="2400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9446161" y="3541196"/>
            <a:ext cx="914400" cy="51576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pPr algn="ctr" defTabSz="914099"/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Integration Testing</a:t>
            </a:r>
          </a:p>
        </p:txBody>
      </p:sp>
    </p:spTree>
    <p:extLst>
      <p:ext uri="{BB962C8B-B14F-4D97-AF65-F5344CB8AC3E}">
        <p14:creationId xmlns:p14="http://schemas.microsoft.com/office/powerpoint/2010/main" val="297410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Cookbook Development Workflow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36858" y="3094295"/>
            <a:ext cx="3026243" cy="2581043"/>
            <a:chOff x="1022177" y="3094295"/>
            <a:chExt cx="3026243" cy="2581043"/>
          </a:xfrm>
        </p:grpSpPr>
        <p:grpSp>
          <p:nvGrpSpPr>
            <p:cNvPr id="3" name="Group 2"/>
            <p:cNvGrpSpPr/>
            <p:nvPr/>
          </p:nvGrpSpPr>
          <p:grpSpPr>
            <a:xfrm>
              <a:off x="1022177" y="3094295"/>
              <a:ext cx="3026243" cy="1265939"/>
              <a:chOff x="1022177" y="2862203"/>
              <a:chExt cx="3026243" cy="1265939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1022177" y="2862203"/>
                <a:ext cx="3026243" cy="126593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>
                <a:reflection stA="50000" endPos="75000" dist="12700" dir="5400000" sy="-100000" algn="bl" rotWithShape="0"/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/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4376" y="3001892"/>
                <a:ext cx="1007188" cy="1001265"/>
              </a:xfrm>
              <a:prstGeom prst="rect">
                <a:avLst/>
              </a:prstGeom>
              <a:effectLst>
                <a:glow rad="101600">
                  <a:schemeClr val="bg1">
                    <a:alpha val="75000"/>
                  </a:schemeClr>
                </a:glow>
              </a:effectLst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709" y="4674073"/>
              <a:ext cx="995341" cy="1001265"/>
            </a:xfrm>
            <a:prstGeom prst="rect">
              <a:avLst/>
            </a:prstGeom>
          </p:spPr>
        </p:pic>
      </p:grpSp>
      <p:sp>
        <p:nvSpPr>
          <p:cNvPr id="50" name="Rectangle 49"/>
          <p:cNvSpPr/>
          <p:nvPr/>
        </p:nvSpPr>
        <p:spPr>
          <a:xfrm>
            <a:off x="6317600" y="3207949"/>
            <a:ext cx="4551250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Write some cookbook code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b="1" dirty="0" smtClean="0"/>
              <a:t>Perform automated code </a:t>
            </a:r>
            <a:r>
              <a:rPr lang="en-US" b="1" dirty="0" err="1" smtClean="0"/>
              <a:t>linting</a:t>
            </a:r>
            <a:endParaRPr lang="en-US" b="1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Perform automated unit testing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Deploy to a virtual deployment environment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Perform automated integration testing</a:t>
            </a:r>
          </a:p>
        </p:txBody>
      </p:sp>
    </p:spTree>
    <p:extLst>
      <p:ext uri="{BB962C8B-B14F-4D97-AF65-F5344CB8AC3E}">
        <p14:creationId xmlns:p14="http://schemas.microsoft.com/office/powerpoint/2010/main" val="332688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</a:t>
            </a:r>
            <a:r>
              <a:rPr lang="en-US" dirty="0" err="1" smtClean="0"/>
              <a:t>Linting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provide automated ways to ensure that the code we write adheres to conventions that ensure code uniformity, portability, and uses best </a:t>
            </a:r>
            <a:r>
              <a:rPr lang="en-US" dirty="0" smtClean="0"/>
              <a:t>practices.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3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162" y="2288400"/>
            <a:ext cx="3819677" cy="22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5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314" y="1476850"/>
            <a:ext cx="8229600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More Choices, </a:t>
            </a:r>
            <a:br>
              <a:rPr lang="en-US" dirty="0" smtClean="0"/>
            </a:br>
            <a:r>
              <a:rPr lang="en-US" dirty="0" smtClean="0"/>
              <a:t>More Problems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smtClean="0"/>
              <a:t>Within chef cookbooks there are many ways to engineer solutions. </a:t>
            </a:r>
            <a:r>
              <a:rPr lang="en-US" i="1" dirty="0" smtClean="0"/>
              <a:t>Sometimes too many!</a:t>
            </a:r>
          </a:p>
          <a:p>
            <a:endParaRPr lang="en-US" i="1" dirty="0"/>
          </a:p>
          <a:p>
            <a:pPr algn="r"/>
            <a:r>
              <a:rPr lang="en-US" i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~ </a:t>
            </a:r>
            <a:r>
              <a:rPr lang="en-US" i="1" dirty="0" err="1" smtClean="0">
                <a:solidFill>
                  <a:srgbClr val="800000"/>
                </a:solidFill>
              </a:rPr>
              <a:t>D</a:t>
            </a:r>
            <a:r>
              <a:rPr lang="en-US" i="1" dirty="0" err="1" smtClean="0">
                <a:solidFill>
                  <a:srgbClr val="FF0000"/>
                </a:solidFill>
              </a:rPr>
              <a:t>e</a:t>
            </a:r>
            <a:r>
              <a:rPr lang="en-US" i="1" dirty="0" err="1" smtClean="0">
                <a:solidFill>
                  <a:srgbClr val="FF6600"/>
                </a:solidFill>
              </a:rPr>
              <a:t>v</a:t>
            </a:r>
            <a:r>
              <a:rPr lang="en-US" i="1" dirty="0" err="1" smtClean="0">
                <a:solidFill>
                  <a:srgbClr val="008000"/>
                </a:solidFill>
              </a:rPr>
              <a:t>Op</a:t>
            </a:r>
            <a:r>
              <a:rPr lang="en-US" i="1" dirty="0" err="1" smtClean="0">
                <a:solidFill>
                  <a:srgbClr val="0000FF"/>
                </a:solidFill>
              </a:rPr>
              <a:t>s</a:t>
            </a:r>
            <a:r>
              <a:rPr lang="en-US" i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i="1" dirty="0" smtClean="0">
                <a:solidFill>
                  <a:srgbClr val="000090"/>
                </a:solidFill>
              </a:rPr>
              <a:t>U</a:t>
            </a:r>
            <a:r>
              <a:rPr lang="en-US" i="1" dirty="0" smtClean="0">
                <a:solidFill>
                  <a:srgbClr val="660066"/>
                </a:solidFill>
              </a:rPr>
              <a:t>n</a:t>
            </a:r>
            <a:r>
              <a:rPr lang="en-US" i="1" dirty="0" smtClean="0">
                <a:solidFill>
                  <a:srgbClr val="800000"/>
                </a:solidFill>
              </a:rPr>
              <a:t>i</a:t>
            </a:r>
            <a:r>
              <a:rPr lang="en-US" i="1" dirty="0" smtClean="0">
                <a:solidFill>
                  <a:srgbClr val="FF0000"/>
                </a:solidFill>
              </a:rPr>
              <a:t>c</a:t>
            </a:r>
            <a:r>
              <a:rPr lang="en-US" i="1" dirty="0" smtClean="0">
                <a:solidFill>
                  <a:srgbClr val="FF6600"/>
                </a:solidFill>
              </a:rPr>
              <a:t>o</a:t>
            </a:r>
            <a:r>
              <a:rPr lang="en-US" i="1" dirty="0" smtClean="0">
                <a:solidFill>
                  <a:srgbClr val="008000"/>
                </a:solidFill>
              </a:rPr>
              <a:t>r</a:t>
            </a:r>
            <a:r>
              <a:rPr lang="en-US" i="1" dirty="0" smtClean="0">
                <a:solidFill>
                  <a:srgbClr val="3366FF"/>
                </a:solidFill>
              </a:rPr>
              <a:t>n</a:t>
            </a:r>
            <a:endParaRPr lang="en-US" i="1" dirty="0">
              <a:solidFill>
                <a:srgbClr val="3366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1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white">
          <a:xfrm>
            <a:off x="2575880" y="1593560"/>
            <a:ext cx="9616120" cy="4013855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5" name="Picture 4" descr="foodcri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469900"/>
            <a:ext cx="6502400" cy="5918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white">
          <a:xfrm>
            <a:off x="3502149" y="6290369"/>
            <a:ext cx="5187703" cy="371431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 smtClean="0"/>
              <a:t>www.foodcritic.io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8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009"/>
            <a:ext cx="3597164" cy="3273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114294"/>
            <a:ext cx="7266649" cy="139748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Community Cookbook Conventions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r>
              <a:rPr lang="en-US" dirty="0" smtClean="0"/>
              <a:t>Rules created and defined by Chef developers to </a:t>
            </a:r>
            <a:r>
              <a:rPr lang="en-US" dirty="0" smtClean="0"/>
              <a:t>bring order to chaos. The goal is to provide tools and automation to adhere to standards</a:t>
            </a:r>
            <a:r>
              <a:rPr lang="en-US" dirty="0"/>
              <a:t> </a:t>
            </a:r>
            <a:r>
              <a:rPr lang="en-US" dirty="0" smtClean="0"/>
              <a:t>voted on by their peers.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 bwMode="white">
          <a:xfrm>
            <a:off x="4241217" y="6446131"/>
            <a:ext cx="4780354" cy="41186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 fontScale="92500" lnSpcReduction="20000"/>
          </a:bodyPr>
          <a:lstStyle/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3502149" y="6290369"/>
            <a:ext cx="5187703" cy="371431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 smtClean="0"/>
              <a:t>www.foodcritic.io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7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incorrectly defined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7"/>
            <a:ext cx="8300557" cy="5298153"/>
          </a:xfrm>
        </p:spPr>
        <p:txBody>
          <a:bodyPr/>
          <a:lstStyle/>
          <a:p>
            <a:r>
              <a:rPr lang="en-US" dirty="0"/>
              <a:t>execute "tar </a:t>
            </a:r>
            <a:r>
              <a:rPr lang="en-US" dirty="0" err="1"/>
              <a:t>xzf</a:t>
            </a:r>
            <a:r>
              <a:rPr lang="en-US" dirty="0"/>
              <a:t> redis-2.8.9.tar.gz" do</a:t>
            </a:r>
          </a:p>
          <a:p>
            <a:r>
              <a:rPr lang="en-US" dirty="0"/>
              <a:t>  </a:t>
            </a:r>
            <a:r>
              <a:rPr lang="en-US" dirty="0" err="1"/>
              <a:t>cwd</a:t>
            </a:r>
            <a:r>
              <a:rPr lang="en-US" dirty="0"/>
              <a:t> "/root"</a:t>
            </a:r>
          </a:p>
          <a:p>
            <a:r>
              <a:rPr lang="en-US" dirty="0"/>
              <a:t>  action </a:t>
            </a:r>
            <a:r>
              <a:rPr lang="en-US" dirty="0" smtClean="0"/>
              <a:t>:rum</a:t>
            </a:r>
            <a:endParaRPr lang="en-US" dirty="0"/>
          </a:p>
          <a:p>
            <a:r>
              <a:rPr lang="en-US" dirty="0"/>
              <a:t>  notifies :run</a:t>
            </a:r>
            <a:r>
              <a:rPr lang="en-US" dirty="0" smtClean="0"/>
              <a:t>, "</a:t>
            </a:r>
            <a:r>
              <a:rPr lang="en-US" dirty="0"/>
              <a:t>execute[</a:t>
            </a:r>
            <a:r>
              <a:rPr lang="en-US" dirty="0" smtClean="0"/>
              <a:t>make]</a:t>
            </a:r>
            <a:r>
              <a:rPr lang="en-US" dirty="0"/>
              <a:t>", </a:t>
            </a:r>
            <a:r>
              <a:rPr lang="en-US" dirty="0" smtClean="0"/>
              <a:t>:</a:t>
            </a:r>
            <a:r>
              <a:rPr lang="en-US" dirty="0" err="1" smtClean="0"/>
              <a:t>immed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/>
              <a:t>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9057513" y="1011208"/>
            <a:ext cx="2601088" cy="52950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Inconsolata"/>
                <a:cs typeface="Inconsolata"/>
              </a:rPr>
              <a:t>execute</a:t>
            </a:r>
            <a:r>
              <a:rPr lang="en-US" dirty="0" smtClean="0"/>
              <a:t> resource supports two actions:</a:t>
            </a:r>
          </a:p>
          <a:p>
            <a:endParaRPr lang="en-US" dirty="0"/>
          </a:p>
          <a:p>
            <a:r>
              <a:rPr lang="en-US" dirty="0" smtClean="0">
                <a:latin typeface="Inconsolata"/>
                <a:cs typeface="Inconsolata"/>
              </a:rPr>
              <a:t>:run</a:t>
            </a:r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/>
              <a:t>and</a:t>
            </a:r>
          </a:p>
          <a:p>
            <a:r>
              <a:rPr lang="en-US" dirty="0" smtClean="0">
                <a:latin typeface="Inconsolata"/>
                <a:cs typeface="Inconsolata"/>
              </a:rPr>
              <a:t>:nothing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8126" y="2081915"/>
            <a:ext cx="8299866" cy="4942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3502149" y="6290369"/>
            <a:ext cx="5187703" cy="371431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/#FC038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31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10572</TotalTime>
  <Words>270</Words>
  <Application>Microsoft Macintosh PowerPoint</Application>
  <PresentationFormat>Custom</PresentationFormat>
  <Paragraphs>49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ChefDk3.2Template</vt:lpstr>
      <vt:lpstr>Code Linting</vt:lpstr>
      <vt:lpstr>Course Objectives</vt:lpstr>
      <vt:lpstr>Updated Cookbook Development Workflow</vt:lpstr>
      <vt:lpstr>Code Linting</vt:lpstr>
      <vt:lpstr>PowerPoint Presentation</vt:lpstr>
      <vt:lpstr>More Choices,  More Problems</vt:lpstr>
      <vt:lpstr>PowerPoint Presentation</vt:lpstr>
      <vt:lpstr>Community Cookbook Conventions</vt:lpstr>
      <vt:lpstr>An incorrectly defined action</vt:lpstr>
      <vt:lpstr>Configurable</vt:lpstr>
      <vt:lpstr>Lesson Objectives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1356</cp:revision>
  <cp:lastPrinted>2015-02-07T23:49:10Z</cp:lastPrinted>
  <dcterms:created xsi:type="dcterms:W3CDTF">2012-09-13T17:36:07Z</dcterms:created>
  <dcterms:modified xsi:type="dcterms:W3CDTF">2015-05-04T06:54:24Z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